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79" r:id="rId2"/>
    <p:sldId id="714" r:id="rId3"/>
    <p:sldId id="738" r:id="rId4"/>
    <p:sldId id="739" r:id="rId5"/>
    <p:sldId id="741" r:id="rId6"/>
    <p:sldId id="742" r:id="rId7"/>
    <p:sldId id="740" r:id="rId8"/>
    <p:sldId id="747" r:id="rId9"/>
    <p:sldId id="748" r:id="rId10"/>
    <p:sldId id="749" r:id="rId11"/>
    <p:sldId id="750" r:id="rId12"/>
    <p:sldId id="751" r:id="rId13"/>
    <p:sldId id="752" r:id="rId14"/>
    <p:sldId id="756" r:id="rId15"/>
    <p:sldId id="757" r:id="rId16"/>
    <p:sldId id="758" r:id="rId17"/>
    <p:sldId id="745" r:id="rId18"/>
    <p:sldId id="755" r:id="rId19"/>
    <p:sldId id="746" r:id="rId20"/>
    <p:sldId id="760" r:id="rId21"/>
  </p:sldIdLst>
  <p:sldSz cx="9144000" cy="5143500" type="screen16x9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C2854"/>
    <a:srgbClr val="663300"/>
    <a:srgbClr val="FFFF99"/>
    <a:srgbClr val="FFFF66"/>
    <a:srgbClr val="236F05"/>
    <a:srgbClr val="1E6004"/>
    <a:srgbClr val="99FF66"/>
    <a:srgbClr val="E86E0A"/>
    <a:srgbClr val="0033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8" autoAdjust="0"/>
    <p:restoredTop sz="99281" autoAdjust="0"/>
  </p:normalViewPr>
  <p:slideViewPr>
    <p:cSldViewPr>
      <p:cViewPr varScale="1">
        <p:scale>
          <a:sx n="117" d="100"/>
          <a:sy n="117" d="100"/>
        </p:scale>
        <p:origin x="-470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19C3A-8CF7-4F37-8B70-343E1E977C9E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F1B78-8404-4396-8C9F-46CA2567B0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6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C1772-EA3E-404F-A0CF-AE7B6A4409CB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6B9E7-7859-4D30-A38F-457CE56125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93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59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5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46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1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00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686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84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14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65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67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44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B79FF-4213-4A1C-A629-3D6212ECD27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80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55526"/>
            <a:ext cx="7772400" cy="345638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Слитное и раздельное написание производных предлогов</a:t>
            </a:r>
          </a:p>
        </p:txBody>
      </p:sp>
    </p:spTree>
    <p:extLst>
      <p:ext uri="{BB962C8B-B14F-4D97-AF65-F5344CB8AC3E}">
        <p14:creationId xmlns:p14="http://schemas.microsoft.com/office/powerpoint/2010/main" xmlns="" val="183767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5068705" y="1643120"/>
            <a:ext cx="352016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иду </a:t>
            </a:r>
            <a:r>
              <a:rPr lang="ru-RU" sz="2800" b="1" dirty="0" smtClean="0">
                <a:solidFill>
                  <a:srgbClr val="FF0000"/>
                </a:solidFill>
              </a:rPr>
              <a:t>на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встречу с друзьями.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81076" y="1643122"/>
            <a:ext cx="4248471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Я иду </a:t>
            </a:r>
            <a:r>
              <a:rPr lang="ru-RU" sz="2800" b="1" dirty="0" smtClean="0">
                <a:solidFill>
                  <a:srgbClr val="FF0000"/>
                </a:solidFill>
              </a:rPr>
              <a:t>навстречу</a:t>
            </a:r>
            <a:r>
              <a:rPr lang="ru-RU" sz="2800" b="1" dirty="0" smtClean="0">
                <a:solidFill>
                  <a:schemeClr val="tx1"/>
                </a:solidFill>
              </a:rPr>
              <a:t> друзьям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Различаем!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573137" y="-595083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450437" y="3068318"/>
            <a:ext cx="700163" cy="910687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=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к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7491423" y="2603711"/>
            <a:ext cx="427472" cy="6119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Текст 2"/>
          <p:cNvSpPr txBox="1">
            <a:spLocks/>
          </p:cNvSpPr>
          <p:nvPr/>
        </p:nvSpPr>
        <p:spPr>
          <a:xfrm>
            <a:off x="450437" y="3702204"/>
            <a:ext cx="2981625" cy="72795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навстречу кому?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6557247" y="3512958"/>
            <a:ext cx="1868351" cy="375472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иду куда?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1842324" y="2567708"/>
            <a:ext cx="332010" cy="647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938940" y="2603710"/>
            <a:ext cx="1959909" cy="2056537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64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4" grpId="0" animBg="1"/>
      <p:bldP spid="24" grpId="1" animBg="1"/>
      <p:bldP spid="18" grpId="0" animBg="1"/>
      <p:bldP spid="18" grpId="1" animBg="1"/>
      <p:bldP spid="19" grpId="0" animBg="1"/>
      <p:bldP spid="19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4824001" y="1467538"/>
            <a:ext cx="417037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Перевести деньги </a:t>
            </a:r>
            <a:r>
              <a:rPr lang="ru-RU" sz="2400" b="1" dirty="0" smtClean="0">
                <a:solidFill>
                  <a:srgbClr val="FF0000"/>
                </a:solidFill>
              </a:rPr>
              <a:t>на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счёт.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60000" y="1491630"/>
            <a:ext cx="4248471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Спросить </a:t>
            </a:r>
            <a:r>
              <a:rPr lang="ru-RU" sz="2400" b="1" dirty="0" smtClean="0">
                <a:solidFill>
                  <a:srgbClr val="FF0000"/>
                </a:solidFill>
              </a:rPr>
              <a:t>насчёт</a:t>
            </a:r>
            <a:r>
              <a:rPr lang="ru-RU" sz="2400" b="1" dirty="0" smtClean="0">
                <a:solidFill>
                  <a:schemeClr val="tx1"/>
                </a:solidFill>
              </a:rPr>
              <a:t> задания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Различаем!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573137" y="-595083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60000" y="2355726"/>
            <a:ext cx="421196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Дежурить </a:t>
            </a:r>
            <a:r>
              <a:rPr lang="ru-RU" sz="2400" b="1" dirty="0" smtClean="0">
                <a:solidFill>
                  <a:srgbClr val="FF0000"/>
                </a:solidFill>
              </a:rPr>
              <a:t>вместо </a:t>
            </a:r>
            <a:r>
              <a:rPr lang="ru-RU" sz="2400" b="1" dirty="0" smtClean="0">
                <a:solidFill>
                  <a:schemeClr val="tx1"/>
                </a:solidFill>
              </a:rPr>
              <a:t>товарища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4824000" y="2355726"/>
            <a:ext cx="4322445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Поехать </a:t>
            </a:r>
            <a:r>
              <a:rPr lang="ru-RU" sz="2400" b="1" dirty="0" smtClean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 место боевой славы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360000" y="3290174"/>
            <a:ext cx="4248471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Предмет </a:t>
            </a:r>
            <a:r>
              <a:rPr lang="ru-RU" sz="2400" b="1" dirty="0" smtClean="0">
                <a:solidFill>
                  <a:srgbClr val="FF0000"/>
                </a:solidFill>
              </a:rPr>
              <a:t>вроде</a:t>
            </a:r>
            <a:r>
              <a:rPr lang="ru-RU" sz="2400" b="1" dirty="0" smtClean="0">
                <a:solidFill>
                  <a:schemeClr val="tx1"/>
                </a:solidFill>
              </a:rPr>
              <a:t> шара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4824000" y="3333260"/>
            <a:ext cx="3997279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Согласовать </a:t>
            </a:r>
            <a:r>
              <a:rPr lang="ru-RU" sz="2400" b="1" dirty="0" smtClean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 роде, числе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360000" y="4131044"/>
            <a:ext cx="4248471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Здание </a:t>
            </a:r>
            <a:r>
              <a:rPr lang="ru-RU" sz="2400" b="1" dirty="0" smtClean="0">
                <a:solidFill>
                  <a:srgbClr val="FF0000"/>
                </a:solidFill>
              </a:rPr>
              <a:t>наподобие</a:t>
            </a:r>
            <a:r>
              <a:rPr lang="ru-RU" sz="2400" b="1" dirty="0" smtClean="0">
                <a:solidFill>
                  <a:schemeClr val="tx1"/>
                </a:solidFill>
              </a:rPr>
              <a:t> куба.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4824000" y="4119913"/>
            <a:ext cx="4284503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Взглянуть </a:t>
            </a:r>
            <a:r>
              <a:rPr lang="ru-RU" sz="2400" b="1" dirty="0" smtClean="0">
                <a:solidFill>
                  <a:srgbClr val="FF0000"/>
                </a:solidFill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</a:rPr>
              <a:t>подобие дворца.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287524" y="142181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Раздельно мы напишем…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645552" y="1108820"/>
            <a:ext cx="1980743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течение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48000" y="1669094"/>
            <a:ext cx="2988332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продолжение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633772" y="2212489"/>
            <a:ext cx="2483823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заключение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3341887" y="1125432"/>
            <a:ext cx="1259976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виде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640692" y="2720784"/>
            <a:ext cx="2701195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отличие от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647999" y="3291830"/>
            <a:ext cx="3525239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сравнении с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4867997" y="1257825"/>
            <a:ext cx="432048" cy="3395642"/>
          </a:xfrm>
          <a:prstGeom prst="rightBrace">
            <a:avLst>
              <a:gd name="adj1" fmla="val 47172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5436097" y="1532966"/>
            <a:ext cx="3312368" cy="284293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составные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(части речи неокончательно перешли в предлоги)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656566" y="4347649"/>
            <a:ext cx="1846592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связи с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648000" y="3847045"/>
            <a:ext cx="3130929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на протяжении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54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 txBox="1">
            <a:spLocks/>
          </p:cNvSpPr>
          <p:nvPr/>
        </p:nvSpPr>
        <p:spPr>
          <a:xfrm>
            <a:off x="1158317" y="1892917"/>
            <a:ext cx="1980743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течени</a:t>
            </a:r>
            <a:r>
              <a:rPr lang="ru-RU" sz="2800" b="1" i="1" dirty="0" smtClean="0">
                <a:solidFill>
                  <a:srgbClr val="FF0000"/>
                </a:solidFill>
              </a:rPr>
              <a:t>е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1028680" y="0"/>
            <a:ext cx="7086640" cy="64807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Признаком предлогов является неизменяемость.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1158317" y="2661738"/>
            <a:ext cx="2162341" cy="59654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всегда </a:t>
            </a:r>
            <a:r>
              <a:rPr lang="ru-RU" sz="2800" b="1" i="1" dirty="0" smtClean="0">
                <a:solidFill>
                  <a:srgbClr val="FF0000"/>
                </a:solidFill>
              </a:rPr>
              <a:t>е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2533278" y="2343298"/>
            <a:ext cx="165648" cy="456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Текст 2"/>
          <p:cNvSpPr txBox="1">
            <a:spLocks/>
          </p:cNvSpPr>
          <p:nvPr/>
        </p:nvSpPr>
        <p:spPr>
          <a:xfrm rot="5400000" flipV="1">
            <a:off x="1871484" y="15682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 rot="5400000" flipV="1">
            <a:off x="6572705" y="-179642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612000" y="3596245"/>
            <a:ext cx="4104456" cy="82641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В течени</a:t>
            </a:r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</a:rPr>
              <a:t> года у нас будут каникулы.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5436096" y="1992411"/>
            <a:ext cx="3095128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течени</a:t>
            </a:r>
            <a:r>
              <a:rPr lang="ru-RU" sz="2800" b="1" i="1" dirty="0" smtClean="0">
                <a:solidFill>
                  <a:srgbClr val="FF0000"/>
                </a:solidFill>
              </a:rPr>
              <a:t>е </a:t>
            </a:r>
            <a:r>
              <a:rPr lang="ru-RU" sz="2800" b="1" i="1" dirty="0" smtClean="0">
                <a:solidFill>
                  <a:schemeClr val="tx1"/>
                </a:solidFill>
              </a:rPr>
              <a:t>– В. п.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436096" y="2735429"/>
            <a:ext cx="3089398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 течени</a:t>
            </a:r>
            <a:r>
              <a:rPr lang="ru-RU" sz="2800" b="1" i="1" dirty="0" smtClean="0">
                <a:solidFill>
                  <a:srgbClr val="FF0000"/>
                </a:solidFill>
              </a:rPr>
              <a:t>и </a:t>
            </a:r>
            <a:r>
              <a:rPr lang="ru-RU" sz="2800" b="1" i="1" dirty="0" smtClean="0">
                <a:solidFill>
                  <a:schemeClr val="tx1"/>
                </a:solidFill>
              </a:rPr>
              <a:t>– П. п.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5328000" y="3584892"/>
            <a:ext cx="3642526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Вошел в течени</a:t>
            </a:r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  <a:r>
              <a:rPr lang="ru-RU" sz="2400" b="1" i="1" dirty="0" smtClean="0">
                <a:solidFill>
                  <a:schemeClr val="tx1"/>
                </a:solidFill>
              </a:rPr>
              <a:t> реки.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1" name="Текст 2"/>
          <p:cNvSpPr txBox="1">
            <a:spLocks/>
          </p:cNvSpPr>
          <p:nvPr/>
        </p:nvSpPr>
        <p:spPr>
          <a:xfrm>
            <a:off x="5328000" y="4174526"/>
            <a:ext cx="3796766" cy="38521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Поворот в течени</a:t>
            </a:r>
            <a:r>
              <a:rPr lang="ru-RU" sz="2400" b="1" i="1" dirty="0" smtClean="0">
                <a:solidFill>
                  <a:srgbClr val="FF0000"/>
                </a:solidFill>
              </a:rPr>
              <a:t>и</a:t>
            </a:r>
            <a:r>
              <a:rPr lang="ru-RU" sz="2400" b="1" i="1" dirty="0" smtClean="0">
                <a:solidFill>
                  <a:schemeClr val="tx1"/>
                </a:solidFill>
              </a:rPr>
              <a:t> реки.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55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2"/>
          <p:cNvSpPr txBox="1">
            <a:spLocks/>
          </p:cNvSpPr>
          <p:nvPr/>
        </p:nvSpPr>
        <p:spPr>
          <a:xfrm rot="5400000" flipV="1">
            <a:off x="1915559" y="-14929"/>
            <a:ext cx="908297" cy="133289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Е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971600" y="1275606"/>
            <a:ext cx="2880320" cy="344876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вследствие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наподобие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течение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заключение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продолжение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отличие от</a:t>
            </a: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 rot="5400000" flipV="1">
            <a:off x="6237197" y="-83490"/>
            <a:ext cx="908296" cy="147001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И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289581" y="1292422"/>
            <a:ext cx="2868167" cy="344876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впоследствии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сравнении с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 протяжении 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72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 animBg="1"/>
      <p:bldP spid="27" grpId="0" animBg="1"/>
      <p:bldP spid="28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4848316" y="1643120"/>
            <a:ext cx="4170015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Мы встретимся с новыми героями в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продолжени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 книги.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81076" y="1643122"/>
            <a:ext cx="4248471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Я молчу в </a:t>
            </a:r>
            <a:r>
              <a:rPr lang="ru-RU" sz="2400" b="1" dirty="0" err="1" smtClean="0">
                <a:solidFill>
                  <a:schemeClr val="tx1"/>
                </a:solidFill>
              </a:rPr>
              <a:t>продолжени</a:t>
            </a:r>
            <a:r>
              <a:rPr lang="ru-RU" sz="2400" b="1" dirty="0" smtClean="0">
                <a:solidFill>
                  <a:schemeClr val="tx1"/>
                </a:solidFill>
              </a:rPr>
              <a:t>…  часа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Различаем!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573137" y="-595083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7491423" y="2603711"/>
            <a:ext cx="427472" cy="6119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Текст 2"/>
          <p:cNvSpPr txBox="1">
            <a:spLocks/>
          </p:cNvSpPr>
          <p:nvPr/>
        </p:nvSpPr>
        <p:spPr>
          <a:xfrm>
            <a:off x="458102" y="3239692"/>
            <a:ext cx="3537834" cy="72795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продолжение чего?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364089" y="3415932"/>
            <a:ext cx="3061510" cy="375472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встретимся где?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1842324" y="2567708"/>
            <a:ext cx="332010" cy="647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Текст 2"/>
          <p:cNvSpPr txBox="1">
            <a:spLocks/>
          </p:cNvSpPr>
          <p:nvPr/>
        </p:nvSpPr>
        <p:spPr>
          <a:xfrm>
            <a:off x="1692112" y="1692000"/>
            <a:ext cx="2303824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продолжени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6320551" y="2054790"/>
            <a:ext cx="2303824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продолжени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9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4848316" y="1643120"/>
            <a:ext cx="4170015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заключени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  учебника эта мысль не отражена.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81076" y="1643122"/>
            <a:ext cx="4248471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 err="1" smtClean="0">
                <a:solidFill>
                  <a:schemeClr val="tx1"/>
                </a:solidFill>
              </a:rPr>
              <a:t>заключени</a:t>
            </a:r>
            <a:r>
              <a:rPr lang="ru-RU" sz="2400" b="1" dirty="0" smtClean="0">
                <a:solidFill>
                  <a:schemeClr val="tx1"/>
                </a:solidFill>
              </a:rPr>
              <a:t>… урока мы спели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Различим!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573137" y="-595083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5890933" y="2509657"/>
            <a:ext cx="427472" cy="6119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Текст 2"/>
          <p:cNvSpPr txBox="1">
            <a:spLocks/>
          </p:cNvSpPr>
          <p:nvPr/>
        </p:nvSpPr>
        <p:spPr>
          <a:xfrm>
            <a:off x="5364088" y="3250409"/>
            <a:ext cx="3630281" cy="375472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длинном, скучном, ёмком, коротком.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134904" y="1692000"/>
            <a:ext cx="2232247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заключени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4629499" y="1692000"/>
            <a:ext cx="2303824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заключени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477021" y="3050182"/>
            <a:ext cx="3086867" cy="72795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ничего не можем вставить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1539912" y="2359148"/>
            <a:ext cx="332010" cy="647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88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9" grpId="0" animBg="1"/>
      <p:bldP spid="16" grpId="0" animBg="1"/>
      <p:bldP spid="17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1028680" y="195486"/>
            <a:ext cx="7086640" cy="64807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Через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дефис пишутся...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457556" y="1325313"/>
            <a:ext cx="1975490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из-за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126340" y="1325313"/>
            <a:ext cx="2891319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из-под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6693205" y="1337862"/>
            <a:ext cx="1777698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по-над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432000" y="2226145"/>
            <a:ext cx="4181963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Из-за</a:t>
            </a:r>
            <a:r>
              <a:rPr lang="ru-RU" sz="2800" b="1" i="1" dirty="0" smtClean="0">
                <a:solidFill>
                  <a:schemeClr val="tx1"/>
                </a:solidFill>
              </a:rPr>
              <a:t> леса, </a:t>
            </a:r>
            <a:r>
              <a:rPr lang="ru-RU" sz="2800" b="1" i="1" dirty="0" smtClean="0">
                <a:solidFill>
                  <a:srgbClr val="FF0000"/>
                </a:solidFill>
              </a:rPr>
              <a:t>из-за</a:t>
            </a:r>
            <a:r>
              <a:rPr lang="ru-RU" sz="2800" b="1" i="1" dirty="0" smtClean="0">
                <a:solidFill>
                  <a:schemeClr val="tx1"/>
                </a:solidFill>
              </a:rPr>
              <a:t> гор…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432000" y="3084561"/>
            <a:ext cx="4170900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Работать </a:t>
            </a:r>
            <a:r>
              <a:rPr lang="ru-RU" sz="2800" b="1" i="1" dirty="0" smtClean="0">
                <a:solidFill>
                  <a:srgbClr val="FF0000"/>
                </a:solidFill>
              </a:rPr>
              <a:t>из-под</a:t>
            </a:r>
            <a:r>
              <a:rPr lang="ru-RU" sz="2800" b="1" i="1" dirty="0" smtClean="0">
                <a:solidFill>
                  <a:schemeClr val="tx1"/>
                </a:solidFill>
              </a:rPr>
              <a:t> палки.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432000" y="3939902"/>
            <a:ext cx="5111492" cy="41320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По-над</a:t>
            </a:r>
            <a:r>
              <a:rPr lang="ru-RU" sz="2800" b="1" i="1" dirty="0" smtClean="0">
                <a:solidFill>
                  <a:schemeClr val="tx1"/>
                </a:solidFill>
              </a:rPr>
              <a:t> Доном сад цветёт…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4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2152268" y="195486"/>
            <a:ext cx="4839464" cy="64807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Обратите внимание!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924671" y="3973262"/>
            <a:ext cx="3079824" cy="77227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</a:rPr>
              <a:t>иметь </a:t>
            </a:r>
            <a:r>
              <a:rPr lang="ru-RU" sz="3000" b="1" i="1" dirty="0" smtClean="0">
                <a:solidFill>
                  <a:srgbClr val="FF0000"/>
                </a:solidFill>
              </a:rPr>
              <a:t>в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</a:rPr>
              <a:t> виду</a:t>
            </a:r>
            <a:endParaRPr lang="ru-RU" sz="3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917081" y="1826754"/>
            <a:ext cx="2602884" cy="744996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i="1" dirty="0" smtClean="0">
                <a:solidFill>
                  <a:srgbClr val="FF0000"/>
                </a:solidFill>
              </a:rPr>
              <a:t>в</a:t>
            </a:r>
            <a:r>
              <a:rPr lang="ru-RU" sz="3000" b="1" i="1" dirty="0" smtClean="0">
                <a:solidFill>
                  <a:schemeClr val="tx1"/>
                </a:solidFill>
              </a:rPr>
              <a:t> течени</a:t>
            </a:r>
            <a:r>
              <a:rPr lang="ru-RU" sz="3000" b="1" i="1" dirty="0" smtClean="0">
                <a:solidFill>
                  <a:srgbClr val="FF0000"/>
                </a:solidFill>
              </a:rPr>
              <a:t>е</a:t>
            </a:r>
            <a:endParaRPr lang="ru-RU" sz="3000" b="1" i="1" dirty="0">
              <a:solidFill>
                <a:srgbClr val="FF0000"/>
              </a:solidFill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924671" y="2581318"/>
            <a:ext cx="2602884" cy="77227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i="1" dirty="0" smtClean="0">
                <a:solidFill>
                  <a:schemeClr val="tx1"/>
                </a:solidFill>
              </a:rPr>
              <a:t>вследстви</a:t>
            </a:r>
            <a:r>
              <a:rPr lang="ru-RU" sz="3000" b="1" i="1" dirty="0" smtClean="0">
                <a:solidFill>
                  <a:srgbClr val="FF0000"/>
                </a:solidFill>
              </a:rPr>
              <a:t>е</a:t>
            </a:r>
            <a:endParaRPr lang="ru-RU" sz="3000" b="1" i="1" dirty="0">
              <a:solidFill>
                <a:srgbClr val="FF0000"/>
              </a:solidFill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924671" y="1121683"/>
            <a:ext cx="3287289" cy="77227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i="1" dirty="0" smtClean="0">
                <a:solidFill>
                  <a:srgbClr val="FF0000"/>
                </a:solidFill>
              </a:rPr>
              <a:t>не</a:t>
            </a:r>
            <a:r>
              <a:rPr lang="ru-RU" sz="3000" b="1" i="1" dirty="0" smtClean="0">
                <a:solidFill>
                  <a:schemeClr val="tx1"/>
                </a:solidFill>
              </a:rPr>
              <a:t>смотря на</a:t>
            </a:r>
            <a:endParaRPr lang="ru-RU" sz="3000" b="1" i="1" dirty="0">
              <a:solidFill>
                <a:srgbClr val="FF0000"/>
              </a:solidFill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924671" y="3285906"/>
            <a:ext cx="3287289" cy="77227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i="1" dirty="0" smtClean="0">
                <a:solidFill>
                  <a:srgbClr val="FF0000"/>
                </a:solidFill>
              </a:rPr>
              <a:t>в</a:t>
            </a:r>
            <a:r>
              <a:rPr lang="ru-RU" sz="3000" b="1" i="1" dirty="0" smtClean="0">
                <a:solidFill>
                  <a:schemeClr val="tx1"/>
                </a:solidFill>
              </a:rPr>
              <a:t>последстви</a:t>
            </a:r>
            <a:r>
              <a:rPr lang="ru-RU" sz="3000" b="1" i="1" dirty="0" smtClean="0">
                <a:solidFill>
                  <a:srgbClr val="FF0000"/>
                </a:solidFill>
              </a:rPr>
              <a:t>и</a:t>
            </a:r>
            <a:endParaRPr lang="ru-RU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73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2"/>
          <p:cNvSpPr txBox="1">
            <a:spLocks/>
          </p:cNvSpPr>
          <p:nvPr/>
        </p:nvSpPr>
        <p:spPr>
          <a:xfrm rot="5400000" flipV="1">
            <a:off x="1547243" y="-890604"/>
            <a:ext cx="908297" cy="3269012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слитно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339104" y="1275606"/>
            <a:ext cx="3288856" cy="34487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несмотря на,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невзирая на,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ввиду, вместо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насчёт, вроде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вследствие,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наподобие,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навстречу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 rot="5400000" flipV="1">
            <a:off x="4110806" y="-60865"/>
            <a:ext cx="922389" cy="1584178"/>
          </a:xfrm>
          <a:prstGeom prst="homePlate">
            <a:avLst>
              <a:gd name="adj" fmla="val 2849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дефис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3779912" y="1347614"/>
            <a:ext cx="1584176" cy="3376757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из-за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из-под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по-над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 rot="5400000" flipV="1">
            <a:off x="6747095" y="-949238"/>
            <a:ext cx="908297" cy="3386280"/>
          </a:xfrm>
          <a:prstGeom prst="homePlate">
            <a:avLst>
              <a:gd name="adj" fmla="val 2774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раздельно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520257" y="1275606"/>
            <a:ext cx="3322206" cy="344876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виде, в течение, в продолжение,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в заключение,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отличие от,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сравнении с,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 протяжении,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связи с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2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uiExpand="1" build="p" animBg="1"/>
      <p:bldP spid="24" grpId="0" animBg="1"/>
      <p:bldP spid="25" grpId="0" uiExpand="1" build="p" animBg="1"/>
      <p:bldP spid="27" grpId="0" animBg="1"/>
      <p:bldP spid="28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 txBox="1">
            <a:spLocks/>
          </p:cNvSpPr>
          <p:nvPr/>
        </p:nvSpPr>
        <p:spPr>
          <a:xfrm>
            <a:off x="287524" y="212651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Чтобы правильно писать предлоги, нужно…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611800" y="1138486"/>
            <a:ext cx="7920400" cy="121724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Запомнить, какие предлоги стали простыми, а какие остались составными.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611800" y="2787774"/>
            <a:ext cx="7920400" cy="121724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Отличать их от самостоятельных частей речи с предлогами. 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9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2"/>
          <p:cNvSpPr txBox="1">
            <a:spLocks/>
          </p:cNvSpPr>
          <p:nvPr/>
        </p:nvSpPr>
        <p:spPr>
          <a:xfrm rot="5400000" flipV="1">
            <a:off x="1915559" y="-14929"/>
            <a:ext cx="908297" cy="133289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Е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929547" y="1256143"/>
            <a:ext cx="2880320" cy="344876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вследствие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наподобие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течение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заключение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продолжение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отличие от</a:t>
            </a: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 rot="5400000" flipV="1">
            <a:off x="6237197" y="-83490"/>
            <a:ext cx="908296" cy="147001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И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289581" y="1292422"/>
            <a:ext cx="2868167" cy="344876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впоследствии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сравнении с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 протяжении 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63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 animBg="1"/>
      <p:bldP spid="27" grpId="0" animBg="1"/>
      <p:bldP spid="2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 txBox="1">
            <a:spLocks/>
          </p:cNvSpPr>
          <p:nvPr/>
        </p:nvSpPr>
        <p:spPr>
          <a:xfrm>
            <a:off x="695088" y="1187496"/>
            <a:ext cx="2949544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несмотря </a:t>
            </a:r>
            <a:r>
              <a:rPr lang="ru-RU" sz="3600" b="1" i="1" dirty="0" smtClean="0">
                <a:solidFill>
                  <a:schemeClr val="tx1"/>
                </a:solidFill>
              </a:rPr>
              <a:t>на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695088" y="1979585"/>
            <a:ext cx="2949544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невзирая </a:t>
            </a:r>
            <a:r>
              <a:rPr lang="ru-RU" sz="3600" b="1" i="1" dirty="0" smtClean="0">
                <a:solidFill>
                  <a:schemeClr val="tx1"/>
                </a:solidFill>
              </a:rPr>
              <a:t>на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4221144" y="1274515"/>
            <a:ext cx="723887" cy="1261814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5485529" y="1187495"/>
            <a:ext cx="3658471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не</a:t>
            </a:r>
            <a:r>
              <a:rPr lang="ru-RU" sz="3600" b="1" i="1" dirty="0" smtClean="0">
                <a:solidFill>
                  <a:schemeClr val="tx1"/>
                </a:solidFill>
              </a:rPr>
              <a:t> смотря на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5519088" y="1962863"/>
            <a:ext cx="2949544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не </a:t>
            </a:r>
            <a:r>
              <a:rPr lang="ru-RU" sz="3600" b="1" i="1" dirty="0" smtClean="0">
                <a:solidFill>
                  <a:schemeClr val="tx1"/>
                </a:solidFill>
              </a:rPr>
              <a:t>взирая на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 rot="5400000" flipV="1">
            <a:off x="1871916" y="-848414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предлоги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 rot="5400000" flipV="1">
            <a:off x="6498975" y="-909915"/>
            <a:ext cx="504056" cy="3002897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деепричастия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4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5022788" y="1491630"/>
            <a:ext cx="3621352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смотря на друзей,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он зашагал по улице.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67544" y="1491630"/>
            <a:ext cx="396139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Несмотря на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возраст, он выглядел молодо.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Рассмотрим два примера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439316" y="-461263"/>
            <a:ext cx="504056" cy="3002897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деепричастие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576000" y="3358627"/>
            <a:ext cx="2448272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= </a:t>
            </a:r>
            <a:r>
              <a:rPr lang="ru-RU" sz="3600" b="1" i="1" dirty="0" smtClean="0">
                <a:solidFill>
                  <a:schemeClr val="tx1"/>
                </a:solidFill>
              </a:rPr>
              <a:t>вопреки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240000" flipV="1">
            <a:off x="2112715" y="2571750"/>
            <a:ext cx="288032" cy="68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Текст 2"/>
          <p:cNvSpPr txBox="1">
            <a:spLocks/>
          </p:cNvSpPr>
          <p:nvPr/>
        </p:nvSpPr>
        <p:spPr>
          <a:xfrm>
            <a:off x="6209585" y="3419570"/>
            <a:ext cx="2448272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= </a:t>
            </a:r>
            <a:r>
              <a:rPr lang="ru-RU" sz="3600" b="1" i="1" dirty="0" smtClean="0">
                <a:solidFill>
                  <a:schemeClr val="tx1"/>
                </a:solidFill>
              </a:rPr>
              <a:t>не глядя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240000" flipH="1" flipV="1">
            <a:off x="6893459" y="2553668"/>
            <a:ext cx="430765" cy="68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Текст 2"/>
          <p:cNvSpPr txBox="1">
            <a:spLocks/>
          </p:cNvSpPr>
          <p:nvPr/>
        </p:nvSpPr>
        <p:spPr>
          <a:xfrm>
            <a:off x="576000" y="4171476"/>
            <a:ext cx="3096344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вопреки </a:t>
            </a:r>
            <a:r>
              <a:rPr lang="ru-RU" sz="2800" i="1" dirty="0" smtClean="0">
                <a:solidFill>
                  <a:schemeClr val="tx1"/>
                </a:solidFill>
              </a:rPr>
              <a:t>возрасту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5521835" y="4132075"/>
            <a:ext cx="3174011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не глядя </a:t>
            </a:r>
            <a:r>
              <a:rPr lang="ru-RU" sz="2800" i="1" dirty="0" smtClean="0">
                <a:solidFill>
                  <a:schemeClr val="tx1"/>
                </a:solidFill>
              </a:rPr>
              <a:t>на друзей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1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5022788" y="1536601"/>
            <a:ext cx="3621352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смотря на друзей,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он зашагал по улице.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67544" y="1491630"/>
            <a:ext cx="396139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Несмотря на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возраст, он выглядел молодо.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Второй способ.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439316" y="-461263"/>
            <a:ext cx="504056" cy="3002897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деепричастие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277118" y="3199669"/>
            <a:ext cx="1692663" cy="6992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возраст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39552" y="3838018"/>
            <a:ext cx="2448272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не можем представить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1979712" y="2571750"/>
            <a:ext cx="28803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Текст 2"/>
          <p:cNvSpPr txBox="1">
            <a:spLocks/>
          </p:cNvSpPr>
          <p:nvPr/>
        </p:nvSpPr>
        <p:spPr>
          <a:xfrm>
            <a:off x="5476661" y="3838018"/>
            <a:ext cx="2983892" cy="469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можем представить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6691345" y="2571750"/>
            <a:ext cx="430765" cy="1154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6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8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5022788" y="2023740"/>
            <a:ext cx="3621352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смотря на друзей,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он зашагал по улице.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79376" y="1969244"/>
            <a:ext cx="396139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Несмотря на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возраст, он выглядел молодо.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Третий способ.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439316" y="-461263"/>
            <a:ext cx="504056" cy="3002897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деепричастие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2206434" y="3630902"/>
            <a:ext cx="4731132" cy="11521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 всегда входит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 в состав вопроса.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51859" y="3751622"/>
            <a:ext cx="3816424" cy="910687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выглядел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несмотря на что?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1979712" y="3040804"/>
            <a:ext cx="288032" cy="64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Текст 2"/>
          <p:cNvSpPr txBox="1">
            <a:spLocks/>
          </p:cNvSpPr>
          <p:nvPr/>
        </p:nvSpPr>
        <p:spPr>
          <a:xfrm>
            <a:off x="6691344" y="3972103"/>
            <a:ext cx="1584176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solidFill>
                  <a:schemeClr val="tx1"/>
                </a:solidFill>
              </a:rPr>
              <a:t>з</a:t>
            </a:r>
            <a:r>
              <a:rPr lang="ru-RU" sz="2800" i="1" dirty="0" smtClean="0">
                <a:solidFill>
                  <a:schemeClr val="tx1"/>
                </a:solidFill>
              </a:rPr>
              <a:t>ашагал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как?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6691345" y="3040804"/>
            <a:ext cx="430765" cy="64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287524" y="123478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Три способа отличить предлог от самостоятельной части речи.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1487835"/>
            <a:ext cx="6064290" cy="7920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Заменить другим предлогом.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95536" y="2571750"/>
            <a:ext cx="6064290" cy="79208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Вообразить ситуацию.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95536" y="3723878"/>
            <a:ext cx="6064290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Поставить вопрос. 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26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5007905" y="1627930"/>
            <a:ext cx="3621352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Судно держалось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sz="2800" b="1" i="1" dirty="0" smtClean="0">
                <a:solidFill>
                  <a:srgbClr val="FF0000"/>
                </a:solidFill>
              </a:rPr>
              <a:t>виду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берега.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64493" y="1615392"/>
            <a:ext cx="396139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Мы отменили поездку  </a:t>
            </a:r>
            <a:r>
              <a:rPr lang="ru-RU" sz="2800" b="1" i="1" dirty="0" smtClean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sz="2800" b="1" i="1" dirty="0" smtClean="0">
                <a:solidFill>
                  <a:srgbClr val="FF0000"/>
                </a:solidFill>
              </a:rPr>
              <a:t>виду</a:t>
            </a:r>
            <a:r>
              <a:rPr lang="ru-RU" sz="2800" b="1" dirty="0" smtClean="0">
                <a:solidFill>
                  <a:schemeClr val="tx1"/>
                </a:solidFill>
              </a:rPr>
              <a:t> непогоды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Попытаемся различить.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573137" y="-595083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82263" y="2967758"/>
            <a:ext cx="2162341" cy="910687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=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из-за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1331640" y="2571751"/>
            <a:ext cx="324036" cy="647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Текст 2"/>
          <p:cNvSpPr txBox="1">
            <a:spLocks/>
          </p:cNvSpPr>
          <p:nvPr/>
        </p:nvSpPr>
        <p:spPr>
          <a:xfrm>
            <a:off x="4917776" y="3288166"/>
            <a:ext cx="3520160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близко от берега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6156175" y="2643758"/>
            <a:ext cx="430765" cy="64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Текст 2"/>
          <p:cNvSpPr txBox="1">
            <a:spLocks/>
          </p:cNvSpPr>
          <p:nvPr/>
        </p:nvSpPr>
        <p:spPr>
          <a:xfrm>
            <a:off x="582263" y="3685846"/>
            <a:ext cx="2162341" cy="72795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ввиду чего?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007905" y="3878445"/>
            <a:ext cx="3520160" cy="375472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держалось как?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464492" y="2102025"/>
            <a:ext cx="1371203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ввиду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5126704" y="2114741"/>
            <a:ext cx="1244851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в </a:t>
            </a:r>
            <a:r>
              <a:rPr lang="ru-RU" sz="2800" b="1" i="1" dirty="0" smtClean="0">
                <a:solidFill>
                  <a:schemeClr val="tx1"/>
                </a:solidFill>
              </a:rPr>
              <a:t>виду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2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24" grpId="0" animBg="1"/>
      <p:bldP spid="33" grpId="0" animBg="1"/>
      <p:bldP spid="33" grpId="1" animBg="1"/>
      <p:bldP spid="33" grpId="2" animBg="1"/>
      <p:bldP spid="18" grpId="0" animBg="1"/>
      <p:bldP spid="19" grpId="0" animBg="1"/>
      <p:bldP spid="19" grpId="1" animBg="1"/>
      <p:bldP spid="19" grpId="2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5007905" y="1627930"/>
            <a:ext cx="3621352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вмешиваться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следствие.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64493" y="1615392"/>
            <a:ext cx="3961390" cy="5987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Испортиться </a:t>
            </a:r>
            <a:r>
              <a:rPr lang="ru-RU" sz="2800" b="1" dirty="0" smtClean="0">
                <a:solidFill>
                  <a:srgbClr val="FF0000"/>
                </a:solidFill>
              </a:rPr>
              <a:t>вследствие</a:t>
            </a:r>
            <a:r>
              <a:rPr lang="ru-RU" sz="2800" b="1" dirty="0" smtClean="0">
                <a:solidFill>
                  <a:schemeClr val="tx1"/>
                </a:solidFill>
              </a:rPr>
              <a:t> перегрева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5071" y="18356"/>
            <a:ext cx="8568952" cy="93610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Различаем!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 rot="5400000" flipV="1">
            <a:off x="1871916" y="-399759"/>
            <a:ext cx="504056" cy="287988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 rot="5400000" flipV="1">
            <a:off x="6573137" y="-595083"/>
            <a:ext cx="504056" cy="3270538"/>
          </a:xfrm>
          <a:prstGeom prst="homePlate">
            <a:avLst>
              <a:gd name="adj" fmla="val 273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существительное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82263" y="2967758"/>
            <a:ext cx="2162341" cy="910687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=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из-за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1331640" y="2571751"/>
            <a:ext cx="324036" cy="647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Текст 2"/>
          <p:cNvSpPr txBox="1">
            <a:spLocks/>
          </p:cNvSpPr>
          <p:nvPr/>
        </p:nvSpPr>
        <p:spPr>
          <a:xfrm>
            <a:off x="4917776" y="3288166"/>
            <a:ext cx="3520160" cy="469725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в ход следствия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6156175" y="2643758"/>
            <a:ext cx="430765" cy="648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Текст 2"/>
          <p:cNvSpPr txBox="1">
            <a:spLocks/>
          </p:cNvSpPr>
          <p:nvPr/>
        </p:nvSpPr>
        <p:spPr>
          <a:xfrm>
            <a:off x="582263" y="3685846"/>
            <a:ext cx="3843620" cy="72795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вследствие чего?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007905" y="3878445"/>
            <a:ext cx="3520160" cy="375472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во что?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38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24" grpId="0" animBg="1"/>
      <p:bldP spid="33" grpId="0" animBg="1"/>
      <p:bldP spid="33" grpId="1" animBg="1"/>
      <p:bldP spid="33" grpId="2" animBg="1"/>
      <p:bldP spid="18" grpId="0" animBg="1"/>
      <p:bldP spid="19" grpId="0" animBg="1"/>
      <p:bldP spid="19" grpId="1" animBg="1"/>
      <p:bldP spid="19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14604</TotalTime>
  <Words>587</Words>
  <Application>Microsoft Office PowerPoint</Application>
  <PresentationFormat>Экран (16:9)</PresentationFormat>
  <Paragraphs>212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Слитное и раздельное написание производных предлогов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user</dc:creator>
  <cp:lastModifiedBy>СекретарьУЧ</cp:lastModifiedBy>
  <cp:revision>1125</cp:revision>
  <cp:lastPrinted>2023-05-23T13:42:51Z</cp:lastPrinted>
  <dcterms:created xsi:type="dcterms:W3CDTF">2013-11-13T12:40:24Z</dcterms:created>
  <dcterms:modified xsi:type="dcterms:W3CDTF">2023-11-21T01:32:08Z</dcterms:modified>
</cp:coreProperties>
</file>